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39" r:id="rId2"/>
    <p:sldId id="741" r:id="rId3"/>
    <p:sldId id="742" r:id="rId4"/>
  </p:sldIdLst>
  <p:sldSz cx="9144000" cy="6858000" type="screen4x3"/>
  <p:notesSz cx="6807200" cy="993933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3200" b="1" kern="1200">
        <a:solidFill>
          <a:schemeClr val="bg1"/>
        </a:solidFill>
        <a:latin typeface="HGP創英角ｺﾞｼｯｸUB" pitchFamily="50" charset="-128"/>
        <a:ea typeface="HGP創英角ｺﾞｼｯｸUB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3200" b="1" kern="1200">
        <a:solidFill>
          <a:schemeClr val="bg1"/>
        </a:solidFill>
        <a:latin typeface="HGP創英角ｺﾞｼｯｸUB" pitchFamily="50" charset="-128"/>
        <a:ea typeface="HGP創英角ｺﾞｼｯｸUB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3200" b="1" kern="1200">
        <a:solidFill>
          <a:schemeClr val="bg1"/>
        </a:solidFill>
        <a:latin typeface="HGP創英角ｺﾞｼｯｸUB" pitchFamily="50" charset="-128"/>
        <a:ea typeface="HGP創英角ｺﾞｼｯｸUB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3200" b="1" kern="1200">
        <a:solidFill>
          <a:schemeClr val="bg1"/>
        </a:solidFill>
        <a:latin typeface="HGP創英角ｺﾞｼｯｸUB" pitchFamily="50" charset="-128"/>
        <a:ea typeface="HGP創英角ｺﾞｼｯｸUB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3200" b="1" kern="1200">
        <a:solidFill>
          <a:schemeClr val="bg1"/>
        </a:solidFill>
        <a:latin typeface="HGP創英角ｺﾞｼｯｸUB" pitchFamily="50" charset="-128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sz="3200" b="1" kern="1200">
        <a:solidFill>
          <a:schemeClr val="bg1"/>
        </a:solidFill>
        <a:latin typeface="HGP創英角ｺﾞｼｯｸUB" pitchFamily="50" charset="-128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sz="3200" b="1" kern="1200">
        <a:solidFill>
          <a:schemeClr val="bg1"/>
        </a:solidFill>
        <a:latin typeface="HGP創英角ｺﾞｼｯｸUB" pitchFamily="50" charset="-128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sz="3200" b="1" kern="1200">
        <a:solidFill>
          <a:schemeClr val="bg1"/>
        </a:solidFill>
        <a:latin typeface="HGP創英角ｺﾞｼｯｸUB" pitchFamily="50" charset="-128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sz="3200" b="1" kern="1200">
        <a:solidFill>
          <a:schemeClr val="bg1"/>
        </a:solidFill>
        <a:latin typeface="HGP創英角ｺﾞｼｯｸUB" pitchFamily="50" charset="-128"/>
        <a:ea typeface="HGP創英角ｺﾞｼｯｸUB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5754594" initials="5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66FFFF"/>
    <a:srgbClr val="FFFFCC"/>
    <a:srgbClr val="FF9900"/>
    <a:srgbClr val="FFFFFF"/>
    <a:srgbClr val="F2B800"/>
    <a:srgbClr val="99FF99"/>
    <a:srgbClr val="FF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2164" autoAdjust="0"/>
  </p:normalViewPr>
  <p:slideViewPr>
    <p:cSldViewPr snapToGrid="0">
      <p:cViewPr varScale="1">
        <p:scale>
          <a:sx n="79" d="100"/>
          <a:sy n="79" d="100"/>
        </p:scale>
        <p:origin x="5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-3414" y="-90"/>
      </p:cViewPr>
      <p:guideLst>
        <p:guide orient="horz" pos="3130"/>
        <p:guide pos="214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798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3" tIns="46101" rIns="92203" bIns="46101" numCol="1" anchor="t" anchorCtr="0" compatLnSpc="1">
            <a:prstTxWarp prst="textNoShape">
              <a:avLst/>
            </a:prstTxWarp>
          </a:bodyPr>
          <a:lstStyle>
            <a:lvl1pPr algn="l" defTabSz="922269">
              <a:defRPr sz="1200" b="0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</a:lstStyle>
          <a:p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798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3" tIns="46101" rIns="92203" bIns="46101" numCol="1" anchor="t" anchorCtr="0" compatLnSpc="1">
            <a:prstTxWarp prst="textNoShape">
              <a:avLst/>
            </a:prstTxWarp>
          </a:bodyPr>
          <a:lstStyle>
            <a:lvl1pPr algn="r" defTabSz="922269">
              <a:defRPr sz="1200" b="0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</a:lstStyle>
          <a:p>
            <a:endParaRPr lang="en-US" altLang="ja-JP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0864"/>
            <a:ext cx="294798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3" tIns="46101" rIns="92203" bIns="46101" numCol="1" anchor="b" anchorCtr="0" compatLnSpc="1">
            <a:prstTxWarp prst="textNoShape">
              <a:avLst/>
            </a:prstTxWarp>
          </a:bodyPr>
          <a:lstStyle>
            <a:lvl1pPr algn="l" defTabSz="922269">
              <a:defRPr sz="1200" b="0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</a:lstStyle>
          <a:p>
            <a:endParaRPr lang="en-US" altLang="ja-JP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0864"/>
            <a:ext cx="294798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3" tIns="46101" rIns="92203" bIns="46101" numCol="1" anchor="b" anchorCtr="0" compatLnSpc="1">
            <a:prstTxWarp prst="textNoShape">
              <a:avLst/>
            </a:prstTxWarp>
          </a:bodyPr>
          <a:lstStyle>
            <a:lvl1pPr algn="r" defTabSz="922269">
              <a:defRPr sz="1200" b="0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</a:lstStyle>
          <a:p>
            <a:fld id="{082FEABA-DA60-4E78-A83D-E5E712C28B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8582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798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3" tIns="46101" rIns="92203" bIns="46101" numCol="1" anchor="t" anchorCtr="0" compatLnSpc="1">
            <a:prstTxWarp prst="textNoShape">
              <a:avLst/>
            </a:prstTxWarp>
          </a:bodyPr>
          <a:lstStyle>
            <a:lvl1pPr algn="l" defTabSz="922269">
              <a:defRPr sz="1200" b="0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</a:lstStyle>
          <a:p>
            <a:endParaRPr lang="en-US" altLang="ja-JP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798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3" tIns="46101" rIns="92203" bIns="46101" numCol="1" anchor="t" anchorCtr="0" compatLnSpc="1">
            <a:prstTxWarp prst="textNoShape">
              <a:avLst/>
            </a:prstTxWarp>
          </a:bodyPr>
          <a:lstStyle>
            <a:lvl1pPr algn="r" defTabSz="922269">
              <a:defRPr sz="1200" b="0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</a:lstStyle>
          <a:p>
            <a:endParaRPr lang="en-US" altLang="ja-JP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44538"/>
            <a:ext cx="497522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9638"/>
            <a:ext cx="5448300" cy="447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3" tIns="46101" rIns="92203" bIns="461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864"/>
            <a:ext cx="294798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3" tIns="46101" rIns="92203" bIns="46101" numCol="1" anchor="b" anchorCtr="0" compatLnSpc="1">
            <a:prstTxWarp prst="textNoShape">
              <a:avLst/>
            </a:prstTxWarp>
          </a:bodyPr>
          <a:lstStyle>
            <a:lvl1pPr algn="l" defTabSz="922269">
              <a:defRPr sz="1200" b="0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</a:lstStyle>
          <a:p>
            <a:endParaRPr lang="en-US" altLang="ja-JP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0864"/>
            <a:ext cx="294798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3" tIns="46101" rIns="92203" bIns="46101" numCol="1" anchor="b" anchorCtr="0" compatLnSpc="1">
            <a:prstTxWarp prst="textNoShape">
              <a:avLst/>
            </a:prstTxWarp>
          </a:bodyPr>
          <a:lstStyle>
            <a:lvl1pPr algn="r" defTabSz="922269">
              <a:defRPr sz="1200" b="0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</a:lstStyle>
          <a:p>
            <a:fld id="{00EE54BE-5E4B-4E6F-8253-E9158A2064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9141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443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25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827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889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852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989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347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688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561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511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236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6305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8316913" y="164839"/>
            <a:ext cx="622300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fld id="{BF51D4C7-3787-4EC9-B1C8-4EC8A9308F46}" type="slidenum">
              <a:rPr lang="en-US" altLang="ja-JP" sz="2400" b="1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/>
              <a:t>‹#›</a:t>
            </a:fld>
            <a:endParaRPr lang="en-US" altLang="ja-JP" sz="2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92357" y="6674462"/>
            <a:ext cx="6617940" cy="0"/>
          </a:xfrm>
          <a:prstGeom prst="line">
            <a:avLst/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44450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407" y="6496731"/>
            <a:ext cx="1541537" cy="339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線コネクタ 2"/>
          <p:cNvCxnSpPr/>
          <p:nvPr userDrawn="1"/>
        </p:nvCxnSpPr>
        <p:spPr bwMode="auto">
          <a:xfrm>
            <a:off x="192357" y="722602"/>
            <a:ext cx="8746856" cy="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1527303" y="91584"/>
            <a:ext cx="6089394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  <a:lvl2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2pPr>
            <a:lvl3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3pPr>
            <a:lvl4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4pPr>
            <a:lvl5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5pPr>
            <a:lvl6pPr defTabSz="22050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6pPr>
            <a:lvl7pPr defTabSz="22050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7pPr>
            <a:lvl8pPr defTabSz="22050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8pPr>
            <a:lvl9pPr defTabSz="22050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9pPr>
          </a:lstStyle>
          <a:p>
            <a:pPr algn="ctr"/>
            <a:r>
              <a:rPr lang="ja-JP" altLang="en-US" sz="32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ヒアリングシート</a:t>
            </a:r>
            <a:endParaRPr lang="ja-JP" altLang="en-US" sz="32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354064"/>
              </p:ext>
            </p:extLst>
          </p:nvPr>
        </p:nvGraphicFramePr>
        <p:xfrm>
          <a:off x="156882" y="3208508"/>
          <a:ext cx="8830235" cy="2878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8404">
                  <a:extLst>
                    <a:ext uri="{9D8B030D-6E8A-4147-A177-3AD203B41FA5}">
                      <a16:colId xmlns:a16="http://schemas.microsoft.com/office/drawing/2014/main" val="4242344572"/>
                    </a:ext>
                  </a:extLst>
                </a:gridCol>
                <a:gridCol w="1061357">
                  <a:extLst>
                    <a:ext uri="{9D8B030D-6E8A-4147-A177-3AD203B41FA5}">
                      <a16:colId xmlns:a16="http://schemas.microsoft.com/office/drawing/2014/main" val="2747543624"/>
                    </a:ext>
                  </a:extLst>
                </a:gridCol>
                <a:gridCol w="3190474">
                  <a:extLst>
                    <a:ext uri="{9D8B030D-6E8A-4147-A177-3AD203B41FA5}">
                      <a16:colId xmlns:a16="http://schemas.microsoft.com/office/drawing/2014/main" val="788930380"/>
                    </a:ext>
                  </a:extLst>
                </a:gridCol>
              </a:tblGrid>
              <a:tr h="662051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質問項目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回答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〇、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r>
                        <a:rPr kumimoji="1" lang="ja-JP" altLang="en-US" sz="1100" b="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条件付き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備考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24501132"/>
                  </a:ext>
                </a:extLst>
              </a:tr>
              <a:tr h="662051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①フープメッキは可能か？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963023"/>
                  </a:ext>
                </a:extLst>
              </a:tr>
              <a:tr h="6620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②フープ材の部分メッキは可能か？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Ni-Sn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20㎜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酸化防止剤：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10㎜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　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(Ni-Sn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メッキを施さず、残した銅むき出し箇所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011969"/>
                  </a:ext>
                </a:extLst>
              </a:tr>
              <a:tr h="66205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②が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の場合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③プレス後フープにした場合、部分メッキは可能か？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9961259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016989"/>
              </p:ext>
            </p:extLst>
          </p:nvPr>
        </p:nvGraphicFramePr>
        <p:xfrm>
          <a:off x="249375" y="869278"/>
          <a:ext cx="4987847" cy="192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87847">
                  <a:extLst>
                    <a:ext uri="{9D8B030D-6E8A-4147-A177-3AD203B41FA5}">
                      <a16:colId xmlns:a16="http://schemas.microsoft.com/office/drawing/2014/main" val="208573112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>
                        <a:lnSpc>
                          <a:spcPts val="2500"/>
                        </a:lnSpc>
                      </a:pPr>
                      <a:r>
                        <a:rPr lang="ja-JP" altLang="en-US" sz="18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形状　　　</a:t>
                      </a:r>
                      <a:r>
                        <a:rPr lang="ja-JP" altLang="en-US" sz="1800" b="1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8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ja-JP" altLang="en-US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フープ　</a:t>
                      </a:r>
                      <a:r>
                        <a:rPr lang="en-US" altLang="ja-JP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幅　</a:t>
                      </a:r>
                      <a:r>
                        <a:rPr lang="en-US" altLang="ja-JP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30㎜)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5545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>
                        <a:lnSpc>
                          <a:spcPts val="2500"/>
                        </a:lnSpc>
                      </a:pPr>
                      <a:r>
                        <a:rPr lang="ja-JP" altLang="en-US" sz="18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フープ材質</a:t>
                      </a:r>
                      <a:r>
                        <a:rPr lang="ja-JP" altLang="en-US" sz="18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ja-JP" altLang="en-US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銅</a:t>
                      </a:r>
                      <a:endParaRPr lang="en-US" altLang="ja-JP" sz="18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メッキ幅　 ：</a:t>
                      </a: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(Ni-Sn)</a:t>
                      </a: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</a:t>
                      </a:r>
                      <a:r>
                        <a:rPr lang="ja-JP" altLang="en-US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幅　</a:t>
                      </a:r>
                      <a:r>
                        <a:rPr lang="en-US" altLang="ja-JP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20㎜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</a:t>
                      </a:r>
                      <a:r>
                        <a:rPr lang="ja-JP" altLang="en-US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（酸化防止剤</a:t>
                      </a:r>
                      <a:r>
                        <a:rPr lang="en-US" altLang="ja-JP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en-US" altLang="ja-JP" sz="18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lang="ja-JP" altLang="en-US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幅　</a:t>
                      </a:r>
                      <a:r>
                        <a:rPr lang="en-US" altLang="ja-JP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10㎜</a:t>
                      </a:r>
                      <a:r>
                        <a:rPr lang="ja-JP" altLang="en-US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</a:t>
                      </a:r>
                      <a:endParaRPr lang="en-US" altLang="ja-JP" sz="18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両面に実施</a:t>
                      </a:r>
                      <a:endParaRPr lang="en-US" altLang="ja-JP" sz="1800" u="none" strike="noStrike" dirty="0" smtClean="0"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メッキ厚：　</a:t>
                      </a:r>
                      <a:r>
                        <a:rPr lang="ja-JP" altLang="en-US" sz="1800" b="1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18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Ni</a:t>
                      </a:r>
                      <a:r>
                        <a:rPr lang="ja-JP" altLang="en-US" sz="18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；</a:t>
                      </a:r>
                      <a:r>
                        <a:rPr lang="en-US" altLang="ja-JP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</a:t>
                      </a:r>
                      <a:r>
                        <a:rPr lang="ja-JP" altLang="en-US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1.0μm</a:t>
                      </a:r>
                      <a:r>
                        <a:rPr lang="ja-JP" altLang="en-US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、　</a:t>
                      </a:r>
                      <a:r>
                        <a:rPr lang="en-US" altLang="ja-JP" sz="18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Sn</a:t>
                      </a:r>
                      <a:r>
                        <a:rPr lang="ja-JP" altLang="en-US" sz="18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；</a:t>
                      </a:r>
                      <a:r>
                        <a:rPr lang="en-US" altLang="ja-JP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5±1</a:t>
                      </a:r>
                      <a:r>
                        <a:rPr lang="el-GR" altLang="ja-JP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μ</a:t>
                      </a:r>
                      <a:r>
                        <a:rPr lang="en-US" altLang="ja-JP" sz="1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893947"/>
                  </a:ext>
                </a:extLst>
              </a:tr>
            </a:tbl>
          </a:graphicData>
        </a:graphic>
      </p:graphicFrame>
      <p:grpSp>
        <p:nvGrpSpPr>
          <p:cNvPr id="37" name="グループ化 36"/>
          <p:cNvGrpSpPr/>
          <p:nvPr/>
        </p:nvGrpSpPr>
        <p:grpSpPr>
          <a:xfrm>
            <a:off x="5313531" y="851781"/>
            <a:ext cx="3659519" cy="2036960"/>
            <a:chOff x="5327599" y="858815"/>
            <a:chExt cx="3659519" cy="2036960"/>
          </a:xfrm>
        </p:grpSpPr>
        <p:sp>
          <p:nvSpPr>
            <p:cNvPr id="15" name="正方形/長方形 14"/>
            <p:cNvSpPr/>
            <p:nvPr/>
          </p:nvSpPr>
          <p:spPr bwMode="auto">
            <a:xfrm>
              <a:off x="5353890" y="891730"/>
              <a:ext cx="3633228" cy="2004045"/>
            </a:xfrm>
            <a:prstGeom prst="rect">
              <a:avLst/>
            </a:prstGeom>
            <a:solidFill>
              <a:srgbClr val="FFFFCC"/>
            </a:solidFill>
            <a:ln w="19050" algn="ctr">
              <a:noFill/>
              <a:round/>
              <a:headEnd/>
              <a:tailEnd/>
            </a:ln>
          </p:spPr>
          <p:txBody>
            <a:bodyPr wrap="none" lIns="91418" tIns="45710" rIns="91418" bIns="45710" rtlCol="0" anchor="ctr"/>
            <a:lstStyle/>
            <a:p>
              <a:pPr algn="ctr">
                <a:lnSpc>
                  <a:spcPct val="70000"/>
                </a:lnSpc>
              </a:pPr>
              <a:endParaRPr kumimoji="1" lang="ja-JP" altLang="en-US" sz="2800" b="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 bwMode="auto">
            <a:xfrm>
              <a:off x="6148256" y="1250227"/>
              <a:ext cx="1459655" cy="501860"/>
            </a:xfrm>
            <a:prstGeom prst="rect">
              <a:avLst/>
            </a:prstGeom>
            <a:pattFill prst="solidDmnd">
              <a:fgClr>
                <a:srgbClr val="FF9900"/>
              </a:fgClr>
              <a:bgClr>
                <a:schemeClr val="bg1"/>
              </a:bgClr>
            </a:pattFill>
            <a:ln w="19050" algn="ctr">
              <a:noFill/>
              <a:round/>
              <a:headEnd/>
              <a:tailEnd/>
            </a:ln>
          </p:spPr>
          <p:txBody>
            <a:bodyPr wrap="none" lIns="91418" tIns="45710" rIns="91418" bIns="45710" rtlCol="0" anchor="ctr"/>
            <a:lstStyle/>
            <a:p>
              <a:pPr algn="ctr">
                <a:lnSpc>
                  <a:spcPct val="70000"/>
                </a:lnSpc>
              </a:pPr>
              <a:endParaRPr kumimoji="1" lang="ja-JP" altLang="en-US" sz="2800" b="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" name="正方形/長方形 7"/>
            <p:cNvSpPr/>
            <p:nvPr/>
          </p:nvSpPr>
          <p:spPr bwMode="auto">
            <a:xfrm>
              <a:off x="6148256" y="1577587"/>
              <a:ext cx="1459655" cy="174500"/>
            </a:xfrm>
            <a:prstGeom prst="rect">
              <a:avLst/>
            </a:prstGeom>
            <a:solidFill>
              <a:srgbClr val="66FFFF"/>
            </a:solidFill>
            <a:ln w="19050" algn="ctr">
              <a:noFill/>
              <a:round/>
              <a:headEnd/>
              <a:tailEnd/>
            </a:ln>
          </p:spPr>
          <p:txBody>
            <a:bodyPr wrap="none" lIns="91418" tIns="45710" rIns="91418" bIns="45710" rtlCol="0" anchor="ctr"/>
            <a:lstStyle/>
            <a:p>
              <a:pPr algn="ctr">
                <a:lnSpc>
                  <a:spcPct val="70000"/>
                </a:lnSpc>
              </a:pPr>
              <a:endParaRPr kumimoji="1" lang="ja-JP" altLang="en-US" sz="2800" b="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" name="左中かっこ 8"/>
            <p:cNvSpPr/>
            <p:nvPr/>
          </p:nvSpPr>
          <p:spPr bwMode="auto">
            <a:xfrm>
              <a:off x="5965760" y="1239060"/>
              <a:ext cx="177914" cy="513027"/>
            </a:xfrm>
            <a:prstGeom prst="lef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5782" tIns="47891" rIns="95782" bIns="47891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11" name="左中かっこ 10"/>
            <p:cNvSpPr/>
            <p:nvPr/>
          </p:nvSpPr>
          <p:spPr bwMode="auto">
            <a:xfrm flipH="1">
              <a:off x="7607198" y="1250228"/>
              <a:ext cx="164496" cy="260551"/>
            </a:xfrm>
            <a:prstGeom prst="lef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5782" tIns="47891" rIns="95782" bIns="47891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316872" y="1244422"/>
              <a:ext cx="1122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Ni-Sn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メッキ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336909" y="1510779"/>
              <a:ext cx="10823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酸化防止剤</a:t>
              </a:r>
            </a:p>
          </p:txBody>
        </p:sp>
        <p:sp>
          <p:nvSpPr>
            <p:cNvPr id="14" name="左中かっこ 13"/>
            <p:cNvSpPr/>
            <p:nvPr/>
          </p:nvSpPr>
          <p:spPr bwMode="auto">
            <a:xfrm flipH="1">
              <a:off x="7610133" y="1561837"/>
              <a:ext cx="164495" cy="184786"/>
            </a:xfrm>
            <a:prstGeom prst="lef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5782" tIns="47891" rIns="95782" bIns="47891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457250" y="1320077"/>
              <a:ext cx="5886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15</a:t>
              </a:r>
              <a:r>
                <a:rPr kumimoji="1" lang="ja-JP" altLang="en-US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㎜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7735025" y="1233984"/>
              <a:ext cx="7521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10mm</a:t>
              </a:r>
              <a:endParaRPr kumimoji="1" lang="ja-JP" altLang="en-US" sz="14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791130" y="1500680"/>
              <a:ext cx="6399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5mm</a:t>
              </a:r>
              <a:endParaRPr kumimoji="1" lang="ja-JP" altLang="en-US" sz="14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 bwMode="auto">
            <a:xfrm>
              <a:off x="6151189" y="2070844"/>
              <a:ext cx="1459655" cy="756695"/>
            </a:xfrm>
            <a:prstGeom prst="rect">
              <a:avLst/>
            </a:prstGeom>
            <a:pattFill prst="solidDmnd">
              <a:fgClr>
                <a:srgbClr val="FF9900"/>
              </a:fgClr>
              <a:bgClr>
                <a:schemeClr val="bg1"/>
              </a:bgClr>
            </a:pattFill>
            <a:ln w="19050" algn="ctr">
              <a:noFill/>
              <a:round/>
              <a:headEnd/>
              <a:tailEnd/>
            </a:ln>
          </p:spPr>
          <p:txBody>
            <a:bodyPr wrap="none" lIns="91418" tIns="45710" rIns="91418" bIns="45710" rtlCol="0" anchor="ctr"/>
            <a:lstStyle/>
            <a:p>
              <a:pPr algn="ctr">
                <a:lnSpc>
                  <a:spcPct val="70000"/>
                </a:lnSpc>
              </a:pPr>
              <a:endParaRPr kumimoji="1" lang="ja-JP" altLang="en-US" sz="2800" b="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 bwMode="auto">
            <a:xfrm>
              <a:off x="6151189" y="2307436"/>
              <a:ext cx="1459655" cy="283510"/>
            </a:xfrm>
            <a:prstGeom prst="rect">
              <a:avLst/>
            </a:prstGeom>
            <a:solidFill>
              <a:srgbClr val="66FFFF"/>
            </a:solidFill>
            <a:ln w="19050" algn="ctr">
              <a:noFill/>
              <a:round/>
              <a:headEnd/>
              <a:tailEnd/>
            </a:ln>
          </p:spPr>
          <p:txBody>
            <a:bodyPr wrap="none" lIns="91418" tIns="45710" rIns="91418" bIns="45710" rtlCol="0" anchor="ctr"/>
            <a:lstStyle/>
            <a:p>
              <a:pPr algn="ctr">
                <a:lnSpc>
                  <a:spcPct val="70000"/>
                </a:lnSpc>
              </a:pPr>
              <a:endParaRPr kumimoji="1" lang="ja-JP" altLang="en-US" sz="2800" b="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0" name="左中かっこ 19"/>
            <p:cNvSpPr/>
            <p:nvPr/>
          </p:nvSpPr>
          <p:spPr bwMode="auto">
            <a:xfrm>
              <a:off x="5968694" y="2059678"/>
              <a:ext cx="97216" cy="767023"/>
            </a:xfrm>
            <a:prstGeom prst="lef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5782" tIns="47891" rIns="95782" bIns="47891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21" name="左中かっこ 20"/>
            <p:cNvSpPr/>
            <p:nvPr/>
          </p:nvSpPr>
          <p:spPr bwMode="auto">
            <a:xfrm flipH="1">
              <a:off x="7610131" y="2070846"/>
              <a:ext cx="164496" cy="260551"/>
            </a:xfrm>
            <a:prstGeom prst="lef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5782" tIns="47891" rIns="95782" bIns="47891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6343250" y="2029872"/>
              <a:ext cx="1122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Ni-Sn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メッキ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6363287" y="2305021"/>
              <a:ext cx="10823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酸化防止剤</a:t>
              </a:r>
            </a:p>
          </p:txBody>
        </p:sp>
        <p:sp>
          <p:nvSpPr>
            <p:cNvPr id="25" name="左中かっこ 24"/>
            <p:cNvSpPr/>
            <p:nvPr/>
          </p:nvSpPr>
          <p:spPr bwMode="auto">
            <a:xfrm flipH="1">
              <a:off x="7613066" y="2336676"/>
              <a:ext cx="164495" cy="223592"/>
            </a:xfrm>
            <a:prstGeom prst="lef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5782" tIns="47891" rIns="95782" bIns="47891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327599" y="2180892"/>
              <a:ext cx="7072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25</a:t>
              </a:r>
              <a:r>
                <a:rPr lang="ja-JP" altLang="en-US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～</a:t>
              </a:r>
              <a:endParaRPr lang="en-US" altLang="ja-JP" sz="14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en-US" altLang="ja-JP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</a:t>
              </a:r>
              <a:r>
                <a:rPr kumimoji="1" lang="ja-JP" altLang="en-US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㎜</a:t>
              </a: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7735025" y="2054602"/>
              <a:ext cx="7521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10mm</a:t>
              </a:r>
              <a:endParaRPr kumimoji="1" lang="ja-JP" altLang="en-US" sz="14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7785095" y="2321298"/>
              <a:ext cx="10438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lang="ja-JP" altLang="en-US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～</a:t>
              </a:r>
              <a:r>
                <a:rPr lang="en-US" altLang="ja-JP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10mm</a:t>
              </a:r>
              <a:endParaRPr kumimoji="1" lang="ja-JP" altLang="en-US" sz="14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9" name="左中かっこ 28"/>
            <p:cNvSpPr/>
            <p:nvPr/>
          </p:nvSpPr>
          <p:spPr bwMode="auto">
            <a:xfrm flipH="1">
              <a:off x="7604270" y="2566151"/>
              <a:ext cx="164496" cy="260551"/>
            </a:xfrm>
            <a:prstGeom prst="lef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5782" tIns="47891" rIns="95782" bIns="47891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6343250" y="2560337"/>
              <a:ext cx="1122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Ni-Sn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メッキ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735024" y="2587998"/>
              <a:ext cx="7521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10mm</a:t>
              </a:r>
              <a:endParaRPr kumimoji="1" lang="ja-JP" altLang="en-US" sz="14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6692649" y="858815"/>
              <a:ext cx="955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00" u="sng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イメージ</a:t>
              </a:r>
              <a:endParaRPr kumimoji="1" lang="ja-JP" altLang="en-US" sz="1800" u="sng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535057" y="1763294"/>
              <a:ext cx="8274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 smtClean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あるいは</a:t>
              </a:r>
              <a:endParaRPr kumimoji="1" lang="ja-JP" altLang="en-US" sz="1400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8" name="角丸四角形 37"/>
          <p:cNvSpPr/>
          <p:nvPr/>
        </p:nvSpPr>
        <p:spPr bwMode="auto">
          <a:xfrm>
            <a:off x="122387" y="824521"/>
            <a:ext cx="5079367" cy="2009755"/>
          </a:xfrm>
          <a:prstGeom prst="roundRect">
            <a:avLst>
              <a:gd name="adj" fmla="val 8792"/>
            </a:avLst>
          </a:prstGeom>
          <a:noFill/>
          <a:ln w="44450" algn="ctr">
            <a:solidFill>
              <a:srgbClr val="0000FF"/>
            </a:solidFill>
            <a:round/>
            <a:headEnd/>
            <a:tailEnd/>
          </a:ln>
        </p:spPr>
        <p:txBody>
          <a:bodyPr wrap="none" lIns="91418" tIns="45710" rIns="91418" bIns="45710" rtlCol="0" anchor="ctr"/>
          <a:lstStyle/>
          <a:p>
            <a:pPr algn="ctr">
              <a:lnSpc>
                <a:spcPct val="70000"/>
              </a:lnSpc>
            </a:pPr>
            <a:endParaRPr kumimoji="1" lang="ja-JP" altLang="en-US" sz="2800" b="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370814" y="2808485"/>
            <a:ext cx="2005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u="sng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（＊</a:t>
            </a:r>
            <a:r>
              <a:rPr lang="ja-JP" altLang="en-US" sz="1800" u="sng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用途は</a:t>
            </a:r>
            <a:r>
              <a:rPr lang="ja-JP" altLang="en-US" sz="1800" u="sng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車載）</a:t>
            </a:r>
            <a:endParaRPr kumimoji="1" lang="ja-JP" altLang="en-US" sz="1800" u="sng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837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1527303" y="91584"/>
            <a:ext cx="6089394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  <a:lvl2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2pPr>
            <a:lvl3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3pPr>
            <a:lvl4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4pPr>
            <a:lvl5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5pPr>
            <a:lvl6pPr defTabSz="22050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6pPr>
            <a:lvl7pPr defTabSz="22050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7pPr>
            <a:lvl8pPr defTabSz="22050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8pPr>
            <a:lvl9pPr defTabSz="22050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9pPr>
          </a:lstStyle>
          <a:p>
            <a:pPr marL="0" marR="0" lvl="0" indent="0" algn="ctr" defTabSz="22050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ヒアリングシート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907185"/>
              </p:ext>
            </p:extLst>
          </p:nvPr>
        </p:nvGraphicFramePr>
        <p:xfrm>
          <a:off x="156883" y="973380"/>
          <a:ext cx="8830235" cy="5304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8404">
                  <a:extLst>
                    <a:ext uri="{9D8B030D-6E8A-4147-A177-3AD203B41FA5}">
                      <a16:colId xmlns:a16="http://schemas.microsoft.com/office/drawing/2014/main" val="4242344572"/>
                    </a:ext>
                  </a:extLst>
                </a:gridCol>
                <a:gridCol w="1061357">
                  <a:extLst>
                    <a:ext uri="{9D8B030D-6E8A-4147-A177-3AD203B41FA5}">
                      <a16:colId xmlns:a16="http://schemas.microsoft.com/office/drawing/2014/main" val="2747543624"/>
                    </a:ext>
                  </a:extLst>
                </a:gridCol>
                <a:gridCol w="3190474">
                  <a:extLst>
                    <a:ext uri="{9D8B030D-6E8A-4147-A177-3AD203B41FA5}">
                      <a16:colId xmlns:a16="http://schemas.microsoft.com/office/drawing/2014/main" val="788930380"/>
                    </a:ext>
                  </a:extLst>
                </a:gridCol>
              </a:tblGrid>
              <a:tr h="662051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質問項目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回答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〇、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r>
                        <a:rPr kumimoji="1" lang="ja-JP" altLang="en-US" sz="1100" b="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条件付き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備考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24501132"/>
                  </a:ext>
                </a:extLst>
              </a:tr>
              <a:tr h="662051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フープ材の自家調達の可否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963023"/>
                  </a:ext>
                </a:extLst>
              </a:tr>
              <a:tr h="6620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⑤フープ材は</a:t>
                      </a:r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支給が支給の場合の対応可否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011969"/>
                  </a:ext>
                </a:extLst>
              </a:tr>
              <a:tr h="662051"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  <a:r>
                        <a:rPr lang="en-US" altLang="ja-JP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ISO9001</a:t>
                      </a:r>
                      <a:r>
                        <a:rPr lang="ja-JP" altLang="en-US" sz="1600" b="1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en-US" altLang="ja-JP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14001</a:t>
                      </a:r>
                      <a:r>
                        <a:rPr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取得状況</a:t>
                      </a:r>
                      <a:endParaRPr lang="en-US" altLang="ja-JP" sz="16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（有無＆取得予定）</a:t>
                      </a:r>
                      <a:endParaRPr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9961259"/>
                  </a:ext>
                </a:extLst>
              </a:tr>
              <a:tr h="662051"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</a:t>
                      </a:r>
                      <a:r>
                        <a:rPr lang="en-US" altLang="ja-JP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TS16949(</a:t>
                      </a:r>
                      <a:r>
                        <a:rPr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車載品質マネジメント</a:t>
                      </a:r>
                      <a:r>
                        <a:rPr lang="en-US" altLang="ja-JP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取得</a:t>
                      </a:r>
                      <a:r>
                        <a:rPr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状況</a:t>
                      </a:r>
                      <a:endParaRPr lang="en-US" altLang="ja-JP" sz="16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（有無＆取得予定）</a:t>
                      </a:r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631819"/>
                  </a:ext>
                </a:extLst>
              </a:tr>
              <a:tr h="662051"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</a:t>
                      </a:r>
                      <a:r>
                        <a:rPr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リードフレームプレス内製の可否</a:t>
                      </a:r>
                      <a:endParaRPr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605083"/>
                  </a:ext>
                </a:extLst>
              </a:tr>
              <a:tr h="662051"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⑨リードフレームプレス協力会社の紹介</a:t>
                      </a:r>
                      <a:endParaRPr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497314"/>
                  </a:ext>
                </a:extLst>
              </a:tr>
              <a:tr h="662051">
                <a:tc>
                  <a:txBody>
                    <a:bodyPr/>
                    <a:lstStyle/>
                    <a:p>
                      <a:endParaRPr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6144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31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1559671" y="30558"/>
            <a:ext cx="6089394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  <a:lvl2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2pPr>
            <a:lvl3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3pPr>
            <a:lvl4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4pPr>
            <a:lvl5pPr algn="l" defTabSz="2205038"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5pPr>
            <a:lvl6pPr defTabSz="22050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6pPr>
            <a:lvl7pPr defTabSz="22050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7pPr>
            <a:lvl8pPr defTabSz="22050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8pPr>
            <a:lvl9pPr defTabSz="22050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-128"/>
              </a:defRPr>
            </a:lvl9pPr>
          </a:lstStyle>
          <a:p>
            <a:pPr marL="0" marR="0" lvl="0" indent="0" algn="ctr" defTabSz="22050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ヒアリングシート（図面）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164" y="579833"/>
            <a:ext cx="2108340" cy="29312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6045" y="747968"/>
            <a:ext cx="4212000" cy="27361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7497" y="3599350"/>
            <a:ext cx="2230410" cy="311798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6045" y="3680096"/>
            <a:ext cx="4212000" cy="27993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テキスト ボックス 6"/>
          <p:cNvSpPr txBox="1"/>
          <p:nvPr/>
        </p:nvSpPr>
        <p:spPr>
          <a:xfrm>
            <a:off x="145734" y="4572000"/>
            <a:ext cx="1901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HZHA-LF-04-2-R1</a:t>
            </a:r>
            <a:endParaRPr kumimoji="1" lang="ja-JP" altLang="en-US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4544" y="2154496"/>
            <a:ext cx="1959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HZHA-LF-03-1-R1</a:t>
            </a:r>
            <a:endParaRPr kumimoji="1" lang="ja-JP" altLang="en-US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437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00"/>
        </a:solidFill>
        <a:ln w="19050" algn="ctr">
          <a:solidFill>
            <a:schemeClr val="tx1"/>
          </a:solidFill>
          <a:round/>
          <a:headEnd/>
          <a:tailEnd/>
        </a:ln>
      </a:spPr>
      <a:bodyPr wrap="none" lIns="91418" tIns="45710" rIns="91418" bIns="45710" rtlCol="0" anchor="ctr"/>
      <a:lstStyle>
        <a:defPPr algn="ctr">
          <a:lnSpc>
            <a:spcPct val="70000"/>
          </a:lnSpc>
          <a:defRPr sz="2800" b="0" dirty="0">
            <a:solidFill>
              <a:srgbClr val="0000FF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5782" tIns="47891" rIns="95782" bIns="47891" numCol="1" anchor="t" anchorCtr="0" compatLnSpc="1">
        <a:prstTxWarp prst="textNoShape">
          <a:avLst/>
        </a:prstTxWarp>
        <a:spAutoFit/>
      </a:bodyPr>
      <a:lstStyle>
        <a:defPPr marL="0" marR="0" indent="0" algn="ctr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29494</TotalTime>
  <Words>150</Words>
  <Application>Microsoft Office PowerPoint</Application>
  <PresentationFormat>画面に合わせる (4:3)</PresentationFormat>
  <Paragraphs>52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HGP創英角ｺﾞｼｯｸUB</vt:lpstr>
      <vt:lpstr>Meiryo UI</vt:lpstr>
      <vt:lpstr>Osaka</vt:lpstr>
      <vt:lpstr>Times</vt:lpstr>
      <vt:lpstr>新しいプレゼンテーション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Matsushita Electric Industrial Co., 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MATSUKAWA_Yasunori_matsukawa.yasunori@jp.panasonic.com</dc:creator>
  <cp:lastModifiedBy>Hirose Junko (廣瀬 淳子)</cp:lastModifiedBy>
  <cp:revision>1670</cp:revision>
  <cp:lastPrinted>2019-05-15T06:41:15Z</cp:lastPrinted>
  <dcterms:created xsi:type="dcterms:W3CDTF">2003-07-31T02:31:38Z</dcterms:created>
  <dcterms:modified xsi:type="dcterms:W3CDTF">2019-05-15T07:44:33Z</dcterms:modified>
</cp:coreProperties>
</file>